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302" r:id="rId4"/>
    <p:sldId id="2123258959" r:id="rId5"/>
    <p:sldId id="2123258958" r:id="rId6"/>
    <p:sldId id="2123258960" r:id="rId7"/>
    <p:sldId id="2123258943" r:id="rId8"/>
    <p:sldId id="2123258961" r:id="rId9"/>
    <p:sldId id="2123258963" r:id="rId10"/>
    <p:sldId id="2123258952" r:id="rId11"/>
    <p:sldId id="2123258954" r:id="rId12"/>
    <p:sldId id="2123258957" r:id="rId13"/>
    <p:sldId id="2123258964" r:id="rId14"/>
    <p:sldId id="2123258946" r:id="rId15"/>
    <p:sldId id="2123258947" r:id="rId16"/>
    <p:sldId id="264" r:id="rId17"/>
    <p:sldId id="265" r:id="rId18"/>
    <p:sldId id="266" r:id="rId19"/>
    <p:sldId id="267" r:id="rId20"/>
    <p:sldId id="268" r:id="rId21"/>
    <p:sldId id="269" r:id="rId22"/>
    <p:sldId id="2123258965" r:id="rId23"/>
    <p:sldId id="2123258966" r:id="rId24"/>
    <p:sldId id="2123258948" r:id="rId25"/>
    <p:sldId id="2123258967" r:id="rId26"/>
    <p:sldId id="2123258968" r:id="rId27"/>
    <p:sldId id="21232589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0" autoAdjust="0"/>
    <p:restoredTop sz="86398"/>
  </p:normalViewPr>
  <p:slideViewPr>
    <p:cSldViewPr snapToGrid="0">
      <p:cViewPr varScale="1">
        <p:scale>
          <a:sx n="122" d="100"/>
          <a:sy n="122" d="100"/>
        </p:scale>
        <p:origin x="172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12/06/25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88A7-F6DA-7646-B78E-0BFC076239CF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493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 userDrawn="1"/>
        </p:nvSpPr>
        <p:spPr>
          <a:xfrm rot="5400000">
            <a:off x="10556840" y="1268231"/>
            <a:ext cx="29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2025</a:t>
            </a:r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" b="866"/>
          <a:stretch>
            <a:fillRect/>
          </a:stretch>
        </p:blipFill>
        <p:spPr>
          <a:xfrm>
            <a:off x="7231461" y="4637430"/>
            <a:ext cx="2163052" cy="8986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17" y="4699983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94" y="4776641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14065"/>
          <a:stretch>
            <a:fillRect/>
          </a:stretch>
        </p:blipFill>
        <p:spPr>
          <a:xfrm>
            <a:off x="4960536" y="2239438"/>
            <a:ext cx="2270925" cy="1006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6" y="2293536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E78C6FE6-7A8C-4C24-8206-5E1A9AC871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10" y="1953920"/>
            <a:ext cx="1833645" cy="1238250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EA5AFA6F-8893-A5E4-12C3-132618F0E2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5" y="3468636"/>
            <a:ext cx="2013407" cy="675640"/>
          </a:xfrm>
          <a:prstGeom prst="rect">
            <a:avLst/>
          </a:prstGeom>
        </p:spPr>
      </p:pic>
      <p:pic>
        <p:nvPicPr>
          <p:cNvPr id="12" name="Immagine 11" descr="Immagine che contiene testo, Carattere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73EBECD1-B9F2-85E2-92CF-53B57C8976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9" y="3192170"/>
            <a:ext cx="2284964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1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arform/temporal_tables?utm_source=chatgpt.com" TargetMode="External"/><Relationship Id="rId2" Type="http://schemas.openxmlformats.org/officeDocument/2006/relationships/hyperlink" Target="https://hdombrovskaya.wordpress.com/2024/04/16/postgresql-17-features-i-am-most-waiting-for/?utm_source=chatgpt.c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ttie-d/pg_bitempora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corp.com/SQLStandards.html" TargetMode="External"/><Relationship Id="rId2" Type="http://schemas.openxmlformats.org/officeDocument/2006/relationships/hyperlink" Target="https://sigmodrecord.org/publications/sigmodRecord/1209/pdfs/07.industry.kulkarni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-gate.com/simple-talk/author/borisnovikov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arform/temporal_tables" TargetMode="External"/><Relationship Id="rId2" Type="http://schemas.openxmlformats.org/officeDocument/2006/relationships/hyperlink" Target="https://github.com/xocolatl/perio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ttie-d/pg_bitemporal/blob/master/README.m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 err="1">
                <a:latin typeface="Segoe Pro Display" panose="020B0502040504020203" pitchFamily="34" charset="0"/>
              </a:rPr>
              <a:t>Temporal</a:t>
            </a:r>
            <a:r>
              <a:rPr lang="it-IT" dirty="0">
                <a:latin typeface="Segoe Pro Display" panose="020B0502040504020203" pitchFamily="34" charset="0"/>
              </a:rPr>
              <a:t> Data in Azure </a:t>
            </a:r>
            <a:r>
              <a:rPr lang="it-IT" dirty="0" err="1">
                <a:latin typeface="Segoe Pro Display" panose="020B0502040504020203" pitchFamily="34" charset="0"/>
              </a:rPr>
              <a:t>PostgreSQL</a:t>
            </a:r>
            <a:endParaRPr lang="it-IT" dirty="0">
              <a:latin typeface="Segoe Pro Display" panose="020B0502040504020203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Danilo Dominici</a:t>
            </a:r>
          </a:p>
          <a:p>
            <a:r>
              <a:rPr lang="it-IT" dirty="0" err="1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ddominici@sqlserverinfo.it</a:t>
            </a:r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D80B89-9670-9FF6-A02A-3BD11D22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PostgreSQL</a:t>
            </a:r>
            <a:r>
              <a:rPr lang="it-IT" dirty="0"/>
              <a:t> standard: cosa c’è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E6D407-6BB0-B980-680F-67CC654E4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PostgreSQL</a:t>
            </a:r>
            <a:r>
              <a:rPr lang="it-IT" dirty="0"/>
              <a:t> non integra ancora il supporto nativo allo standard: è oggetto di discussione ma non è ancora stato implementato nella v17</a:t>
            </a:r>
          </a:p>
          <a:p>
            <a:r>
              <a:rPr lang="it-IT" dirty="0"/>
              <a:t>Si possono però ottenere funzioni equivalenti tramite:</a:t>
            </a:r>
          </a:p>
          <a:p>
            <a:pPr lvl="1"/>
            <a:r>
              <a:rPr lang="it-IT" b="1" dirty="0"/>
              <a:t>Estensioni</a:t>
            </a:r>
            <a:r>
              <a:rPr lang="it-IT" dirty="0"/>
              <a:t> C o PL/</a:t>
            </a:r>
            <a:r>
              <a:rPr lang="it-IT" dirty="0" err="1"/>
              <a:t>pgSQL</a:t>
            </a:r>
            <a:endParaRPr lang="it-IT" dirty="0"/>
          </a:p>
          <a:p>
            <a:pPr lvl="1"/>
            <a:r>
              <a:rPr lang="it-IT" b="1" dirty="0"/>
              <a:t>Trigger + History </a:t>
            </a:r>
            <a:r>
              <a:rPr lang="it-IT" b="1" dirty="0" err="1"/>
              <a:t>table</a:t>
            </a:r>
            <a:r>
              <a:rPr lang="it-IT" dirty="0"/>
              <a:t>: al verificarsi di AFTER INSERT/UPDATE/DELETE si sposta la riga manualmente</a:t>
            </a:r>
          </a:p>
          <a:p>
            <a:pPr lvl="1"/>
            <a:r>
              <a:rPr lang="it-IT" b="1" dirty="0"/>
              <a:t>Range </a:t>
            </a:r>
            <a:r>
              <a:rPr lang="it-IT" b="1" dirty="0" err="1"/>
              <a:t>type</a:t>
            </a:r>
            <a:r>
              <a:rPr lang="it-IT" b="1" dirty="0"/>
              <a:t> + </a:t>
            </a:r>
            <a:r>
              <a:rPr lang="it-IT" b="1" dirty="0" err="1"/>
              <a:t>exclusion</a:t>
            </a:r>
            <a:r>
              <a:rPr lang="it-IT" b="1" dirty="0"/>
              <a:t> </a:t>
            </a:r>
            <a:r>
              <a:rPr lang="it-IT" b="1" dirty="0" err="1"/>
              <a:t>constraint</a:t>
            </a:r>
            <a:r>
              <a:rPr lang="it-IT" dirty="0"/>
              <a:t>: Colonna di tipo </a:t>
            </a:r>
            <a:r>
              <a:rPr lang="it-IT" dirty="0" err="1"/>
              <a:t>tstzrange</a:t>
            </a:r>
            <a:r>
              <a:rPr lang="it-IT" dirty="0"/>
              <a:t> per il periodo e un indice </a:t>
            </a:r>
            <a:r>
              <a:rPr lang="it-IT" dirty="0" err="1"/>
              <a:t>GiST</a:t>
            </a:r>
            <a:r>
              <a:rPr lang="it-IT" dirty="0"/>
              <a:t> con esclusione per evitare sovrapposizioni</a:t>
            </a:r>
          </a:p>
          <a:p>
            <a:pPr lvl="1"/>
            <a:r>
              <a:rPr lang="it-IT" b="1" dirty="0"/>
              <a:t>MVCC system </a:t>
            </a:r>
            <a:r>
              <a:rPr lang="it-IT" b="1" dirty="0" err="1"/>
              <a:t>columns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xmin</a:t>
            </a:r>
            <a:r>
              <a:rPr lang="it-IT" dirty="0"/>
              <a:t> e </a:t>
            </a:r>
            <a:r>
              <a:rPr lang="it-IT" dirty="0" err="1"/>
              <a:t>xmax</a:t>
            </a:r>
            <a:r>
              <a:rPr lang="it-IT" dirty="0"/>
              <a:t>): utile per il debug, ma non per conservazione a lungo termine (VACUUM li </a:t>
            </a:r>
            <a:r>
              <a:rPr lang="it-IT" dirty="0" err="1"/>
              <a:t>reinizializza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43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073CC-8612-F1AA-B09A-7142FC8A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C95444-76CF-74B2-8E1B-1E2264B4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PostgreSQL</a:t>
            </a:r>
            <a:r>
              <a:rPr lang="it-IT" dirty="0"/>
              <a:t> standard: cosa manca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9221555-1328-5E80-FD33-096372F66D4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09368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0713765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22667405"/>
                    </a:ext>
                  </a:extLst>
                </a:gridCol>
              </a:tblGrid>
              <a:tr h="419865">
                <a:tc>
                  <a:txBody>
                    <a:bodyPr/>
                    <a:lstStyle/>
                    <a:p>
                      <a:r>
                        <a:rPr lang="it-IT" dirty="0"/>
                        <a:t>Limite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Commento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958567"/>
                  </a:ext>
                </a:extLst>
              </a:tr>
              <a:tr h="734764">
                <a:tc>
                  <a:txBody>
                    <a:bodyPr/>
                    <a:lstStyle/>
                    <a:p>
                      <a:r>
                        <a:rPr lang="it-IT" b="1"/>
                        <a:t>Mancanza di sintassi FOR SYSTEM_TIME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Le query richiedono filtri espliciti (WHERE TIMESTAMP '2025-05-01' &lt;@ </a:t>
                      </a:r>
                      <a:r>
                        <a:rPr lang="it-IT" dirty="0" err="1"/>
                        <a:t>period</a:t>
                      </a:r>
                      <a:r>
                        <a:rPr lang="it-IT" dirty="0"/>
                        <a:t>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717369"/>
                  </a:ext>
                </a:extLst>
              </a:tr>
              <a:tr h="734764">
                <a:tc>
                  <a:txBody>
                    <a:bodyPr/>
                    <a:lstStyle/>
                    <a:p>
                      <a:r>
                        <a:rPr lang="it-IT" b="1"/>
                        <a:t>Nessun DDL automatico</a:t>
                      </a:r>
                      <a:r>
                        <a:rPr lang="it-IT"/>
                        <a:t> per ALTER TABLEcon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Se aggiungi una colonna, va replicata manualmente nella _hist.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405566"/>
                  </a:ext>
                </a:extLst>
              </a:tr>
              <a:tr h="734764">
                <a:tc>
                  <a:txBody>
                    <a:bodyPr/>
                    <a:lstStyle/>
                    <a:p>
                      <a:r>
                        <a:rPr lang="it-IT" b="1"/>
                        <a:t>Chiavi esterne temporali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Non c’è enforcement nativo (temporal FK) – occorre logica custom. (</a:t>
                      </a:r>
                      <a:r>
                        <a:rPr lang="it-IT">
                          <a:hlinkClick r:id="rId2" tooltip="PostgreSQL 17 features I am most waiting for | The World of Data"/>
                        </a:rPr>
                        <a:t>The World of Data</a:t>
                      </a:r>
                      <a:r>
                        <a:rPr lang="it-IT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179000"/>
                  </a:ext>
                </a:extLst>
              </a:tr>
              <a:tr h="734764">
                <a:tc>
                  <a:txBody>
                    <a:bodyPr/>
                    <a:lstStyle/>
                    <a:p>
                      <a:r>
                        <a:rPr lang="it-IT" b="1" dirty="0"/>
                        <a:t>Riutilizzo di </a:t>
                      </a:r>
                      <a:r>
                        <a:rPr lang="it-IT" b="1" dirty="0" err="1"/>
                        <a:t>xmin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Non affidabile per archiviazioni oltre il ciclo di VACUUM.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375145"/>
                  </a:ext>
                </a:extLst>
              </a:tr>
              <a:tr h="734764">
                <a:tc>
                  <a:txBody>
                    <a:bodyPr/>
                    <a:lstStyle/>
                    <a:p>
                      <a:r>
                        <a:rPr lang="it-IT" b="1" dirty="0"/>
                        <a:t>Estensioni non disponibili</a:t>
                      </a:r>
                      <a:r>
                        <a:rPr lang="it-IT" dirty="0"/>
                        <a:t> su alcuni </a:t>
                      </a:r>
                      <a:r>
                        <a:rPr lang="it-IT" dirty="0" err="1"/>
                        <a:t>managed</a:t>
                      </a:r>
                      <a:r>
                        <a:rPr lang="it-IT" dirty="0"/>
                        <a:t>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Su RDS/Aurora o Cloud SQL servono versioni in puro PL/</a:t>
                      </a:r>
                      <a:r>
                        <a:rPr lang="it-IT" dirty="0" err="1"/>
                        <a:t>pgSQL</a:t>
                      </a:r>
                      <a:r>
                        <a:rPr lang="it-IT" dirty="0"/>
                        <a:t>. (</a:t>
                      </a:r>
                      <a:r>
                        <a:rPr lang="it-IT" dirty="0">
                          <a:hlinkClick r:id="rId3" tooltip="Postgresql temporal_tables extension in PL/pgSQL, without ... - GitHub"/>
                        </a:rPr>
                        <a:t>GitHub</a:t>
                      </a:r>
                      <a:r>
                        <a:rPr lang="it-IT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77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4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F51FC-EBB6-D036-B2FF-DBC488D2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3ACF018-6E51-C6AD-29F9-22A155F1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030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3CB3C-7A6E-F270-78A8-A0D5B21B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uce, notte&#10;&#10;Il contenuto generato dall'IA potrebbe non essere corretto.">
            <a:extLst>
              <a:ext uri="{FF2B5EF4-FFF2-40B4-BE49-F238E27FC236}">
                <a16:creationId xmlns:a16="http://schemas.microsoft.com/office/drawing/2014/main" id="{3D72B7FC-D5B3-1E42-E5D7-C95DC45841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72" r="24198" b="1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5C37C61-C009-5C60-03FF-5F944295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1"/>
            <a:ext cx="4778387" cy="6208475"/>
          </a:xfrm>
        </p:spPr>
        <p:txBody>
          <a:bodyPr anchor="ctr">
            <a:normAutofit/>
          </a:bodyPr>
          <a:lstStyle/>
          <a:p>
            <a:r>
              <a:rPr lang="it-IT" sz="4000" dirty="0"/>
              <a:t>Le estensioni per i dati temporali</a:t>
            </a:r>
          </a:p>
        </p:txBody>
      </p:sp>
    </p:spTree>
    <p:extLst>
      <p:ext uri="{BB962C8B-B14F-4D97-AF65-F5344CB8AC3E}">
        <p14:creationId xmlns:p14="http://schemas.microsoft.com/office/powerpoint/2010/main" val="333769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F04457-7719-8FE0-487C-5920EF34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principali estensioni per i dati temporali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FF6DEC7-40B2-2039-B768-F950D3F7D6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690688"/>
          <a:ext cx="10515600" cy="429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875">
                  <a:extLst>
                    <a:ext uri="{9D8B030D-6E8A-4147-A177-3AD203B41FA5}">
                      <a16:colId xmlns:a16="http://schemas.microsoft.com/office/drawing/2014/main" val="3132216553"/>
                    </a:ext>
                  </a:extLst>
                </a:gridCol>
                <a:gridCol w="1946366">
                  <a:extLst>
                    <a:ext uri="{9D8B030D-6E8A-4147-A177-3AD203B41FA5}">
                      <a16:colId xmlns:a16="http://schemas.microsoft.com/office/drawing/2014/main" val="2148008329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038439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14384146"/>
                    </a:ext>
                  </a:extLst>
                </a:gridCol>
                <a:gridCol w="2037806">
                  <a:extLst>
                    <a:ext uri="{9D8B030D-6E8A-4147-A177-3AD203B41FA5}">
                      <a16:colId xmlns:a16="http://schemas.microsoft.com/office/drawing/2014/main" val="1727567185"/>
                    </a:ext>
                  </a:extLst>
                </a:gridCol>
                <a:gridCol w="2013856">
                  <a:extLst>
                    <a:ext uri="{9D8B030D-6E8A-4147-A177-3AD203B41FA5}">
                      <a16:colId xmlns:a16="http://schemas.microsoft.com/office/drawing/2014/main" val="3692129987"/>
                    </a:ext>
                  </a:extLst>
                </a:gridCol>
              </a:tblGrid>
              <a:tr h="320956">
                <a:tc>
                  <a:txBody>
                    <a:bodyPr/>
                    <a:lstStyle/>
                    <a:p>
                      <a:r>
                        <a:rPr lang="it-IT" sz="1800" b="1"/>
                        <a:t>Extension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b="1"/>
                        <a:t>Temporal Dimensions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b="1"/>
                        <a:t>Impl. &amp; Cloud-Friendliness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b="1"/>
                        <a:t>Last Release (Stars)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b="1"/>
                        <a:t>Pros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b="1" dirty="0"/>
                        <a:t>Cons</a:t>
                      </a:r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2472083925"/>
                  </a:ext>
                </a:extLst>
              </a:tr>
              <a:tr h="458509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temporal_tables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System-time only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C extension (needs superuser)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v1.2.2 · 960★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Fast, mature, simple versioning() trigger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Not valid-time; blocks on RDS/Azure</a:t>
                      </a:r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2205199269"/>
                  </a:ext>
                </a:extLst>
              </a:tr>
              <a:tr h="871167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periods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Uni-, bi-, tri-temporal (SQL 2016 syntax)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C extension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v1.2 · 290★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Near-standard SQL syntax; supports WITHOUT OVERLAPS constraints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Early-stage; limited docs; no managed-DB support</a:t>
                      </a:r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1955100253"/>
                  </a:ext>
                </a:extLst>
              </a:tr>
              <a:tr h="596061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temporal_tables_plpgsql</a:t>
                      </a:r>
                      <a:br>
                        <a:rPr lang="it-IT" sz="1800" b="1" dirty="0"/>
                      </a:br>
                      <a:r>
                        <a:rPr lang="it-IT" sz="1800" dirty="0"/>
                        <a:t>(</a:t>
                      </a:r>
                      <a:r>
                        <a:rPr lang="it-IT" sz="1800" dirty="0" err="1"/>
                        <a:t>NearForm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rewrite</a:t>
                      </a:r>
                      <a:r>
                        <a:rPr lang="it-IT" sz="1800" dirty="0"/>
                        <a:t>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System-time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Pure PL/pgSQL (works on RDS/Azure)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2024-02 tag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Cloud-friendly; no compile step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~2× </a:t>
                      </a:r>
                      <a:r>
                        <a:rPr lang="it-IT" sz="1800" dirty="0" err="1"/>
                        <a:t>slower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than</a:t>
                      </a:r>
                      <a:r>
                        <a:rPr lang="it-IT" sz="1800" dirty="0"/>
                        <a:t> C; </a:t>
                      </a:r>
                      <a:r>
                        <a:rPr lang="it-IT" sz="1800" dirty="0" err="1"/>
                        <a:t>fewer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guard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rails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1581209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9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ABEA-5E6A-CC22-5504-E59A22A5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C712A6-9ADC-C014-4590-F9DFFC9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principali estensioni per i dati temporali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6D74FC95-A27B-FB04-6F41-8C36B8EB89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690688"/>
          <a:ext cx="10515600" cy="429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1322165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148008329"/>
                    </a:ext>
                  </a:extLst>
                </a:gridCol>
                <a:gridCol w="1965961">
                  <a:extLst>
                    <a:ext uri="{9D8B030D-6E8A-4147-A177-3AD203B41FA5}">
                      <a16:colId xmlns:a16="http://schemas.microsoft.com/office/drawing/2014/main" val="103843960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2514384146"/>
                    </a:ext>
                  </a:extLst>
                </a:gridCol>
                <a:gridCol w="2037806">
                  <a:extLst>
                    <a:ext uri="{9D8B030D-6E8A-4147-A177-3AD203B41FA5}">
                      <a16:colId xmlns:a16="http://schemas.microsoft.com/office/drawing/2014/main" val="1727567185"/>
                    </a:ext>
                  </a:extLst>
                </a:gridCol>
                <a:gridCol w="2013856">
                  <a:extLst>
                    <a:ext uri="{9D8B030D-6E8A-4147-A177-3AD203B41FA5}">
                      <a16:colId xmlns:a16="http://schemas.microsoft.com/office/drawing/2014/main" val="3692129987"/>
                    </a:ext>
                  </a:extLst>
                </a:gridCol>
              </a:tblGrid>
              <a:tr h="320956">
                <a:tc>
                  <a:txBody>
                    <a:bodyPr/>
                    <a:lstStyle/>
                    <a:p>
                      <a:r>
                        <a:rPr lang="it-IT" sz="1800" dirty="0"/>
                        <a:t>Extension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Temporal Dimensions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Impl. &amp; Cloud-Friendliness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Last Release (Stars)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Pros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Cons</a:t>
                      </a:r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2472083925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table_version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Snapshot-by-</a:t>
                      </a:r>
                      <a:r>
                        <a:rPr lang="it-IT" sz="1800" dirty="0" err="1"/>
                        <a:t>revision</a:t>
                      </a:r>
                      <a:r>
                        <a:rPr lang="it-IT" sz="1800" dirty="0"/>
                        <a:t> (</a:t>
                      </a:r>
                      <a:r>
                        <a:rPr lang="it-IT" sz="1800" dirty="0" err="1"/>
                        <a:t>manual</a:t>
                      </a:r>
                      <a:r>
                        <a:rPr lang="it-IT" sz="1800" dirty="0"/>
                        <a:t>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PL/pgSQL + triggers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v1.4 · 180★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Fine-grained revision API, diff functions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 err="1"/>
                        <a:t>Requires</a:t>
                      </a:r>
                      <a:r>
                        <a:rPr lang="it-IT" sz="1800" dirty="0"/>
                        <a:t> explicit </a:t>
                      </a:r>
                      <a:r>
                        <a:rPr lang="it-IT" sz="1800" dirty="0" err="1"/>
                        <a:t>revision</a:t>
                      </a:r>
                      <a:r>
                        <a:rPr lang="it-IT" sz="1800" dirty="0"/>
                        <a:t> calls; no </a:t>
                      </a:r>
                      <a:r>
                        <a:rPr lang="it-IT" sz="1800" dirty="0" err="1"/>
                        <a:t>automatic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period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logic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1507867330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pgmemento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System-time + DDL history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PL/pgSQL (cloud OK)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v0.7 · 390★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Tracks DML </a:t>
                      </a:r>
                      <a:r>
                        <a:rPr lang="it-IT" sz="1800" b="1"/>
                        <a:t>and</a:t>
                      </a:r>
                      <a:r>
                        <a:rPr lang="it-IT" sz="1800"/>
                        <a:t> DDL; JSONB delta log; restore helpers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Heavier schema; no valid-time; learning curve</a:t>
                      </a:r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3110903656"/>
                  </a:ext>
                </a:extLst>
              </a:tr>
              <a:tr h="733613">
                <a:tc>
                  <a:txBody>
                    <a:bodyPr/>
                    <a:lstStyle/>
                    <a:p>
                      <a:r>
                        <a:rPr lang="it-IT" sz="1800" b="1" dirty="0" err="1"/>
                        <a:t>pg_bitemporal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Full bi-temporal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PL/</a:t>
                      </a:r>
                      <a:r>
                        <a:rPr lang="it-IT" sz="1800" dirty="0" err="1"/>
                        <a:t>pgSQL</a:t>
                      </a:r>
                      <a:r>
                        <a:rPr lang="it-IT" sz="1800" dirty="0"/>
                        <a:t>, </a:t>
                      </a:r>
                      <a:r>
                        <a:rPr lang="it-IT" sz="1800" dirty="0" err="1"/>
                        <a:t>relies</a:t>
                      </a:r>
                      <a:r>
                        <a:rPr lang="it-IT" sz="1800" dirty="0"/>
                        <a:t> on </a:t>
                      </a:r>
                      <a:r>
                        <a:rPr lang="it-IT" sz="1800" dirty="0" err="1"/>
                        <a:t>GiST</a:t>
                      </a:r>
                      <a:r>
                        <a:rPr lang="it-IT" sz="1800" dirty="0"/>
                        <a:t>/</a:t>
                      </a:r>
                      <a:r>
                        <a:rPr lang="it-IT" sz="1800" dirty="0" err="1"/>
                        <a:t>exclusion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2023-11 · 150★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True application + system time; constraint-based integrity</a:t>
                      </a:r>
                    </a:p>
                  </a:txBody>
                  <a:tcPr marL="44859" marR="44859" marT="22430" marB="22430" anchor="ctr"/>
                </a:tc>
                <a:tc>
                  <a:txBody>
                    <a:bodyPr/>
                    <a:lstStyle/>
                    <a:p>
                      <a:r>
                        <a:rPr lang="it-IT" sz="1800" dirty="0" err="1"/>
                        <a:t>Less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active</a:t>
                      </a:r>
                      <a:r>
                        <a:rPr lang="it-IT" sz="1800" dirty="0"/>
                        <a:t>; no </a:t>
                      </a:r>
                      <a:r>
                        <a:rPr lang="it-IT" sz="1800" dirty="0" err="1"/>
                        <a:t>automated</a:t>
                      </a:r>
                      <a:r>
                        <a:rPr lang="it-IT" sz="1800" dirty="0"/>
                        <a:t> history </a:t>
                      </a:r>
                      <a:r>
                        <a:rPr lang="it-IT" sz="1800" dirty="0" err="1"/>
                        <a:t>partitioning</a:t>
                      </a:r>
                      <a:endParaRPr lang="it-IT" sz="1800" dirty="0"/>
                    </a:p>
                  </a:txBody>
                  <a:tcPr marL="44859" marR="44859" marT="22430" marB="22430" anchor="ctr"/>
                </a:tc>
                <a:extLst>
                  <a:ext uri="{0D108BD9-81ED-4DB2-BD59-A6C34878D82A}">
                    <a16:rowId xmlns:a16="http://schemas.microsoft.com/office/drawing/2014/main" val="2419351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68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temporal_tables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System‑time only</a:t>
            </a:r>
          </a:p>
          <a:p>
            <a:pPr>
              <a:defRPr sz="1800"/>
            </a:pPr>
            <a:r>
              <a:rPr sz="2400" dirty="0"/>
              <a:t>C extension (requires superuser)</a:t>
            </a:r>
          </a:p>
          <a:p>
            <a:pPr>
              <a:defRPr sz="1800"/>
            </a:pPr>
            <a:r>
              <a:rPr sz="2400" dirty="0"/>
              <a:t>Fast, simple versioning()</a:t>
            </a:r>
          </a:p>
          <a:p>
            <a:pPr>
              <a:defRPr sz="1800"/>
            </a:pPr>
            <a:r>
              <a:rPr sz="2400" dirty="0"/>
              <a:t>Not valid‑time; not on RDS/Azure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Uni/Bi/Tri‑temporal</a:t>
            </a:r>
          </a:p>
          <a:p>
            <a:pPr>
              <a:defRPr sz="1800"/>
            </a:pPr>
            <a:r>
              <a:rPr sz="2400" dirty="0"/>
              <a:t>C extension</a:t>
            </a:r>
          </a:p>
          <a:p>
            <a:pPr>
              <a:defRPr sz="1800"/>
            </a:pPr>
            <a:r>
              <a:rPr sz="2400" dirty="0"/>
              <a:t>Near‑standard SQL syntax</a:t>
            </a:r>
          </a:p>
          <a:p>
            <a:pPr>
              <a:defRPr sz="1800"/>
            </a:pPr>
            <a:r>
              <a:rPr sz="2400" dirty="0"/>
              <a:t>Early‑stage; limited docs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temporal_tables_plpgsql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System‑time</a:t>
            </a:r>
          </a:p>
          <a:p>
            <a:pPr>
              <a:defRPr sz="1800"/>
            </a:pPr>
            <a:r>
              <a:rPr sz="2400" dirty="0"/>
              <a:t>Pure PL/</a:t>
            </a:r>
            <a:r>
              <a:rPr sz="2400" dirty="0" err="1"/>
              <a:t>pgSQL</a:t>
            </a:r>
            <a:endParaRPr sz="2400" dirty="0"/>
          </a:p>
          <a:p>
            <a:pPr>
              <a:defRPr sz="1800"/>
            </a:pPr>
            <a:r>
              <a:rPr sz="2400" dirty="0"/>
              <a:t>Cloud‑friendly</a:t>
            </a:r>
          </a:p>
          <a:p>
            <a:pPr>
              <a:defRPr sz="1800"/>
            </a:pPr>
            <a:r>
              <a:rPr sz="2400" dirty="0"/>
              <a:t>~2× slower than C version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table_version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Snapshot‑by‑revision</a:t>
            </a:r>
          </a:p>
          <a:p>
            <a:pPr>
              <a:defRPr sz="1800"/>
            </a:pPr>
            <a:r>
              <a:rPr sz="2400" dirty="0"/>
              <a:t>PL/</a:t>
            </a:r>
            <a:r>
              <a:rPr sz="2400" dirty="0" err="1"/>
              <a:t>pgSQL</a:t>
            </a:r>
            <a:r>
              <a:rPr sz="2400" dirty="0"/>
              <a:t> + triggers</a:t>
            </a:r>
          </a:p>
          <a:p>
            <a:pPr>
              <a:defRPr sz="1800"/>
            </a:pPr>
            <a:r>
              <a:rPr sz="2400" dirty="0"/>
              <a:t>Diff functions</a:t>
            </a:r>
          </a:p>
          <a:p>
            <a:pPr>
              <a:defRPr sz="1800"/>
            </a:pPr>
            <a:r>
              <a:rPr sz="2400" dirty="0"/>
              <a:t>Requires explicit revision calls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pgmemento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System‑time + DDL history</a:t>
            </a:r>
          </a:p>
          <a:p>
            <a:pPr>
              <a:defRPr sz="1800"/>
            </a:pPr>
            <a:r>
              <a:rPr sz="2400" dirty="0"/>
              <a:t>PL/</a:t>
            </a:r>
            <a:r>
              <a:rPr sz="2400" dirty="0" err="1"/>
              <a:t>pgSQL</a:t>
            </a:r>
            <a:endParaRPr sz="2400" dirty="0"/>
          </a:p>
          <a:p>
            <a:pPr>
              <a:defRPr sz="1800"/>
            </a:pPr>
            <a:r>
              <a:rPr sz="2400" dirty="0"/>
              <a:t>Tracks DML &amp; DDL</a:t>
            </a:r>
          </a:p>
          <a:p>
            <a:pPr>
              <a:defRPr sz="1800"/>
            </a:pPr>
            <a:r>
              <a:rPr sz="2400" dirty="0"/>
              <a:t>Heavier schema; learning curve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pg_bitemporal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sz="2400" dirty="0"/>
              <a:t>Full bi‑temporal</a:t>
            </a:r>
          </a:p>
          <a:p>
            <a:pPr>
              <a:defRPr sz="1800"/>
            </a:pPr>
            <a:r>
              <a:rPr sz="2400" dirty="0"/>
              <a:t>PL/</a:t>
            </a:r>
            <a:r>
              <a:rPr sz="2400" dirty="0" err="1"/>
              <a:t>pgSQL</a:t>
            </a:r>
            <a:r>
              <a:rPr sz="2400" dirty="0"/>
              <a:t>, </a:t>
            </a:r>
            <a:r>
              <a:rPr sz="2400" dirty="0" err="1"/>
              <a:t>GiST</a:t>
            </a:r>
            <a:r>
              <a:rPr sz="2400" dirty="0"/>
              <a:t>/exclusion</a:t>
            </a:r>
          </a:p>
          <a:p>
            <a:pPr>
              <a:defRPr sz="1800"/>
            </a:pPr>
            <a:r>
              <a:rPr sz="2400" dirty="0"/>
              <a:t>True application + system‑time</a:t>
            </a:r>
          </a:p>
          <a:p>
            <a:pPr>
              <a:defRPr sz="1800"/>
            </a:pPr>
            <a:r>
              <a:rPr sz="2400" dirty="0"/>
              <a:t>Less active maintenance</a:t>
            </a:r>
            <a:endParaRPr lang="it-IT" sz="2400" dirty="0"/>
          </a:p>
          <a:p>
            <a:r>
              <a:rPr lang="it-IT" sz="2400" dirty="0" err="1"/>
              <a:t>Started</a:t>
            </a:r>
            <a:r>
              <a:rPr lang="it-IT" sz="2400" dirty="0"/>
              <a:t> in 2015, from 2020 "</a:t>
            </a:r>
            <a:r>
              <a:rPr lang="it-IT" sz="2400" dirty="0" err="1"/>
              <a:t>forked</a:t>
            </a:r>
            <a:r>
              <a:rPr lang="it-IT" sz="2400" dirty="0"/>
              <a:t>" and </a:t>
            </a:r>
            <a:r>
              <a:rPr lang="it-IT" sz="2400" dirty="0" err="1"/>
              <a:t>maintained</a:t>
            </a:r>
            <a:r>
              <a:rPr lang="it-IT" sz="2400" dirty="0"/>
              <a:t> by </a:t>
            </a:r>
            <a:r>
              <a:rPr lang="it-IT" sz="2400" dirty="0" err="1"/>
              <a:t>Hettie</a:t>
            </a:r>
            <a:r>
              <a:rPr lang="it-IT" sz="2400" dirty="0"/>
              <a:t> </a:t>
            </a:r>
            <a:r>
              <a:rPr lang="it-IT" sz="2400" dirty="0" err="1"/>
              <a:t>Dombrovskaya</a:t>
            </a:r>
            <a:endParaRPr lang="it-IT" sz="2400" dirty="0"/>
          </a:p>
          <a:p>
            <a:r>
              <a:rPr lang="it-IT" sz="2400" dirty="0">
                <a:hlinkClick r:id="rId2"/>
              </a:rPr>
              <a:t>https://github.com/hettie-d/pg_bitemporal</a:t>
            </a:r>
            <a:endParaRPr lang="it-IT" sz="2400" dirty="0"/>
          </a:p>
          <a:p>
            <a:pPr>
              <a:defRPr sz="1800"/>
            </a:pPr>
            <a:endParaRPr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24533-8BC4-9549-A58B-23B1217F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C2C08E0-B472-92D2-AF2F-31A6ED5F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5238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6AD3-B923-BDD3-3E7D-04B1E033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DC42-8F05-7D72-10C2-F9691E26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Considerazioni finali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D07A-365A-8892-A7C9-A36F7520E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lang="it-IT" sz="2400" dirty="0"/>
              <a:t>Utilizzare indici </a:t>
            </a:r>
            <a:r>
              <a:rPr sz="2400" dirty="0"/>
              <a:t>BRIN </a:t>
            </a:r>
            <a:r>
              <a:rPr lang="it-IT" sz="2400" dirty="0"/>
              <a:t>per le tabelle storiche</a:t>
            </a:r>
            <a:endParaRPr sz="2400" dirty="0"/>
          </a:p>
          <a:p>
            <a:pPr>
              <a:defRPr sz="1800"/>
            </a:pPr>
            <a:r>
              <a:rPr lang="it-IT" sz="2400" dirty="0"/>
              <a:t>Usare le esclusioni negli indici </a:t>
            </a:r>
            <a:r>
              <a:rPr sz="2400" dirty="0" err="1"/>
              <a:t>GiST</a:t>
            </a:r>
            <a:r>
              <a:rPr sz="2400" dirty="0"/>
              <a:t> </a:t>
            </a:r>
            <a:r>
              <a:rPr lang="it-IT" sz="2400" dirty="0"/>
              <a:t>per gli </a:t>
            </a:r>
            <a:r>
              <a:rPr sz="2400" i="1" dirty="0"/>
              <a:t>overlaps</a:t>
            </a:r>
          </a:p>
          <a:p>
            <a:pPr>
              <a:defRPr sz="1800"/>
            </a:pPr>
            <a:r>
              <a:rPr lang="it-IT" sz="2400" dirty="0"/>
              <a:t>Partizionare i dati storici per anno o anno/mese</a:t>
            </a:r>
          </a:p>
          <a:p>
            <a:pPr>
              <a:defRPr sz="1800"/>
            </a:pPr>
            <a:r>
              <a:rPr lang="it-IT" sz="2400" dirty="0"/>
              <a:t>La tabella storico cresce rapidamente: regolare la soglia di AUTOVACUUM</a:t>
            </a:r>
          </a:p>
          <a:p>
            <a:pPr>
              <a:defRPr sz="1800"/>
            </a:pPr>
            <a:r>
              <a:rPr lang="it-IT" sz="2400" dirty="0"/>
              <a:t>Utilizzare DEFERRABLE INITIALLY IMMEDIATE per garantire la coerenza anche con transazioni lunghe</a:t>
            </a:r>
          </a:p>
          <a:p>
            <a:pPr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59398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A10CF-650A-819E-DF08-73DC10A2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D00A-9BEA-9783-6BBC-A2C1E383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5BA0-637C-3A76-81E5-A5C16B74D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lang="it-IT" sz="2400" dirty="0">
                <a:hlinkClick r:id="rId2"/>
              </a:rPr>
              <a:t>https://sigmodrecord.org/publications/sigmodRecord/1209/pdfs/07.industry.kulkarni.pdf</a:t>
            </a:r>
            <a:endParaRPr lang="it-IT" sz="2400" dirty="0"/>
          </a:p>
          <a:p>
            <a:pPr>
              <a:defRPr sz="1800"/>
            </a:pPr>
            <a:r>
              <a:rPr lang="it-IT" sz="2400" dirty="0">
                <a:hlinkClick r:id="rId3"/>
              </a:rPr>
              <a:t>https://www.wiscorp.com/SQLStandards.html</a:t>
            </a:r>
            <a:endParaRPr lang="it-IT" sz="2400" dirty="0"/>
          </a:p>
          <a:p>
            <a:pPr>
              <a:defRPr sz="1800"/>
            </a:pPr>
            <a:r>
              <a:rPr lang="it-IT" sz="2400" dirty="0">
                <a:hlinkClick r:id="rId4"/>
              </a:rPr>
              <a:t>https://www.red-gate.com/simple-talk/author/borisnovikov/</a:t>
            </a:r>
            <a:endParaRPr lang="it-IT" sz="2400" dirty="0"/>
          </a:p>
          <a:p>
            <a:pPr marL="0" indent="0">
              <a:buNone/>
              <a:defRPr sz="1800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1163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378D6-58E0-626E-D7CA-CD99DC0C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31A6-E45B-6042-52F9-515A5911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97947-B6F8-5F53-52A5-39437B8D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 sz="1800"/>
            </a:pPr>
            <a:r>
              <a:rPr lang="it-IT" sz="2400" dirty="0"/>
              <a:t>PERIODS</a:t>
            </a:r>
            <a:br>
              <a:rPr lang="it-IT" sz="2400" dirty="0"/>
            </a:br>
            <a:r>
              <a:rPr lang="it-IT" sz="2400" dirty="0">
                <a:hlinkClick r:id="rId2"/>
              </a:rPr>
              <a:t>https://github.com/xocolatl/periods</a:t>
            </a:r>
            <a:endParaRPr lang="it-IT" sz="2400" dirty="0"/>
          </a:p>
          <a:p>
            <a:pPr>
              <a:defRPr sz="1800"/>
            </a:pPr>
            <a:r>
              <a:rPr lang="it-IT" sz="2400" dirty="0"/>
              <a:t>TEMPORAL_TABLES</a:t>
            </a:r>
            <a:br>
              <a:rPr lang="it-IT" sz="2400" dirty="0"/>
            </a:br>
            <a:r>
              <a:rPr lang="it-IT" sz="2400" dirty="0">
                <a:hlinkClick r:id="rId3"/>
              </a:rPr>
              <a:t>https://github.com/nearform/temporal_tables</a:t>
            </a:r>
            <a:endParaRPr lang="it-IT" sz="2400" dirty="0"/>
          </a:p>
          <a:p>
            <a:pPr>
              <a:defRPr sz="1800"/>
            </a:pPr>
            <a:r>
              <a:rPr lang="it-IT" sz="2400" dirty="0"/>
              <a:t>BI-TEMPORAL</a:t>
            </a:r>
            <a:br>
              <a:rPr lang="it-IT" sz="2400" dirty="0"/>
            </a:br>
            <a:r>
              <a:rPr lang="it-IT" sz="2400" dirty="0">
                <a:hlinkClick r:id="rId4"/>
              </a:rPr>
              <a:t>https://github.com/hettie-d/pg_bitemporal/blob/master/README.md</a:t>
            </a:r>
            <a:endParaRPr lang="it-IT" sz="2400" dirty="0"/>
          </a:p>
          <a:p>
            <a:pPr>
              <a:defRPr sz="1800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8882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586D-0D7D-EAF9-9A79-34D5F6F6E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21E26DD-5039-B662-1C72-254DE64C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 ?</a:t>
            </a:r>
          </a:p>
        </p:txBody>
      </p:sp>
    </p:spTree>
    <p:extLst>
      <p:ext uri="{BB962C8B-B14F-4D97-AF65-F5344CB8AC3E}">
        <p14:creationId xmlns:p14="http://schemas.microsoft.com/office/powerpoint/2010/main" val="190714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EEB7F-8C7F-C754-B2F2-BC488EF1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2BDB3C5-AC03-98BF-15C6-36485880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</a:t>
            </a:r>
            <a:r>
              <a:rPr lang="it-IT" dirty="0">
                <a:sym typeface="Wingdings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230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78058C2-0DD1-D4F1-C4FD-00056895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è Danilo Dominici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D5F464F-2F74-D2C1-E21B-B0F4883E5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3933" cy="4351338"/>
          </a:xfrm>
        </p:spPr>
        <p:txBody>
          <a:bodyPr>
            <a:normAutofit/>
          </a:bodyPr>
          <a:lstStyle/>
          <a:p>
            <a:r>
              <a:rPr lang="it-IT" dirty="0"/>
              <a:t>Consulente Senior : database &amp; BI</a:t>
            </a:r>
          </a:p>
          <a:p>
            <a:pPr lvl="1"/>
            <a:r>
              <a:rPr lang="it-IT" dirty="0"/>
              <a:t>SQL Server (DWH &amp; Power BI)</a:t>
            </a:r>
          </a:p>
          <a:p>
            <a:pPr lvl="1"/>
            <a:r>
              <a:rPr lang="it-IT" dirty="0" err="1"/>
              <a:t>PostgreSQL</a:t>
            </a:r>
            <a:endParaRPr lang="it-IT" dirty="0"/>
          </a:p>
          <a:p>
            <a:pPr lvl="1"/>
            <a:r>
              <a:rPr lang="it-IT" dirty="0" err="1"/>
              <a:t>Redis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Creatore di SQL Start! (</a:t>
            </a:r>
            <a:r>
              <a:rPr lang="it-IT" dirty="0" err="1"/>
              <a:t>www.sqlstart.it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Community speaker, MS Certified Trainer dal 2000, 6x Data Platform MVP</a:t>
            </a:r>
          </a:p>
          <a:p>
            <a:pPr lvl="1"/>
            <a:endParaRPr lang="it-IT" dirty="0"/>
          </a:p>
        </p:txBody>
      </p:sp>
      <p:pic>
        <p:nvPicPr>
          <p:cNvPr id="7" name="Immagine 6" descr="Immagine che contiene Viso umano, persona, sorriso, occhiale&#10;&#10;Descrizione generata automaticamente">
            <a:extLst>
              <a:ext uri="{FF2B5EF4-FFF2-40B4-BE49-F238E27FC236}">
                <a16:creationId xmlns:a16="http://schemas.microsoft.com/office/drawing/2014/main" id="{55E460AA-04B8-008B-945C-0D021AFD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33" y="1690688"/>
            <a:ext cx="1711667" cy="228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8D8567BA-7243-6979-2E6C-3FD1832C3F8C}"/>
              </a:ext>
            </a:extLst>
          </p:cNvPr>
          <p:cNvGrpSpPr/>
          <p:nvPr/>
        </p:nvGrpSpPr>
        <p:grpSpPr>
          <a:xfrm>
            <a:off x="6096000" y="5198524"/>
            <a:ext cx="1552253" cy="1166792"/>
            <a:chOff x="1345151" y="4345549"/>
            <a:chExt cx="1710640" cy="1217166"/>
          </a:xfrm>
        </p:grpSpPr>
        <p:pic>
          <p:nvPicPr>
            <p:cNvPr id="6" name="Immagine 8" descr="MVP_Logo_Horizontal_Blue286_RGB_300ppi.tif">
              <a:extLst>
                <a:ext uri="{FF2B5EF4-FFF2-40B4-BE49-F238E27FC236}">
                  <a16:creationId xmlns:a16="http://schemas.microsoft.com/office/drawing/2014/main" id="{2E2940C1-158B-7F69-1309-EDDC0A90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151" y="4345549"/>
              <a:ext cx="1710640" cy="692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ECE3AF3F-5347-906A-C7F1-6E7EBF9DD9D4}"/>
                </a:ext>
              </a:extLst>
            </p:cNvPr>
            <p:cNvSpPr txBox="1"/>
            <p:nvPr/>
          </p:nvSpPr>
          <p:spPr>
            <a:xfrm>
              <a:off x="1554300" y="5193383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Raleway" pitchFamily="2" charset="77"/>
                </a:rPr>
                <a:t>2014-2020</a:t>
              </a:r>
            </a:p>
          </p:txBody>
        </p:sp>
      </p:grpSp>
      <p:pic>
        <p:nvPicPr>
          <p:cNvPr id="3" name="Immagine 2" descr="Immagine che contiene testo, Carattere, logo, cerchio&#10;&#10;Descrizione generata automaticamente">
            <a:extLst>
              <a:ext uri="{FF2B5EF4-FFF2-40B4-BE49-F238E27FC236}">
                <a16:creationId xmlns:a16="http://schemas.microsoft.com/office/drawing/2014/main" id="{F53AED21-D3CD-7161-9A19-8888C56FC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85" y="5020133"/>
            <a:ext cx="972180" cy="102068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93A5DAF-2B1E-7B2A-6BC5-E881FCC41E55}"/>
              </a:ext>
            </a:extLst>
          </p:cNvPr>
          <p:cNvSpPr txBox="1">
            <a:spLocks/>
          </p:cNvSpPr>
          <p:nvPr/>
        </p:nvSpPr>
        <p:spPr>
          <a:xfrm>
            <a:off x="4228654" y="6050406"/>
            <a:ext cx="672626" cy="314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Raleway" pitchFamily="2" charset="77"/>
              </a:rPr>
              <a:t>2000+</a:t>
            </a:r>
          </a:p>
        </p:txBody>
      </p:sp>
    </p:spTree>
    <p:extLst>
      <p:ext uri="{BB962C8B-B14F-4D97-AF65-F5344CB8AC3E}">
        <p14:creationId xmlns:p14="http://schemas.microsoft.com/office/powerpoint/2010/main" val="215517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FA82-4620-F234-5550-DFF8AA2B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uce, notte&#10;&#10;Il contenuto generato dall'IA potrebbe non essere corretto.">
            <a:extLst>
              <a:ext uri="{FF2B5EF4-FFF2-40B4-BE49-F238E27FC236}">
                <a16:creationId xmlns:a16="http://schemas.microsoft.com/office/drawing/2014/main" id="{21248C2D-6929-57FA-6353-E14E872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72" r="24198" b="1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11B7CBE-2F58-1FB5-57B8-F4F6C5FA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1"/>
            <a:ext cx="4778387" cy="6208475"/>
          </a:xfrm>
        </p:spPr>
        <p:txBody>
          <a:bodyPr anchor="ctr">
            <a:normAutofit/>
          </a:bodyPr>
          <a:lstStyle/>
          <a:p>
            <a:r>
              <a:rPr lang="it-IT" sz="4000" dirty="0"/>
              <a:t>Tabelle temporali</a:t>
            </a:r>
          </a:p>
        </p:txBody>
      </p:sp>
    </p:spTree>
    <p:extLst>
      <p:ext uri="{BB962C8B-B14F-4D97-AF65-F5344CB8AC3E}">
        <p14:creationId xmlns:p14="http://schemas.microsoft.com/office/powerpoint/2010/main" val="125547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D1499D-B73B-6337-FE90-163B10CD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Tabelle temporali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2EF6F4-370A-39A5-6462-AB6C3580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Strutture-dati che </a:t>
            </a:r>
            <a:r>
              <a:rPr lang="it-IT" b="1" dirty="0"/>
              <a:t>conservano in automatico lo stato passato di ogni riga</a:t>
            </a:r>
            <a:r>
              <a:rPr lang="it-IT" dirty="0"/>
              <a:t> e permettono query “time-travel” senza dover gestire manualmente tabelle di audit o trigger</a:t>
            </a:r>
          </a:p>
          <a:p>
            <a:r>
              <a:rPr lang="it-IT" dirty="0"/>
              <a:t>Lo standard ISO/IEC 9075 definisce due assi temporali: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Una tabella può implementare uno dei due assi (mono-temporale) o entrambi (bi-temporale).	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064C92D-E099-13B5-E05D-241864F7A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06581"/>
              </p:ext>
            </p:extLst>
          </p:nvPr>
        </p:nvGraphicFramePr>
        <p:xfrm>
          <a:off x="838200" y="3301678"/>
          <a:ext cx="10515600" cy="1645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67647">
                  <a:extLst>
                    <a:ext uri="{9D8B030D-6E8A-4147-A177-3AD203B41FA5}">
                      <a16:colId xmlns:a16="http://schemas.microsoft.com/office/drawing/2014/main" val="3796795043"/>
                    </a:ext>
                  </a:extLst>
                </a:gridCol>
                <a:gridCol w="3394953">
                  <a:extLst>
                    <a:ext uri="{9D8B030D-6E8A-4147-A177-3AD203B41FA5}">
                      <a16:colId xmlns:a16="http://schemas.microsoft.com/office/drawing/2014/main" val="3241665136"/>
                    </a:ext>
                  </a:extLst>
                </a:gridCol>
                <a:gridCol w="2859932">
                  <a:extLst>
                    <a:ext uri="{9D8B030D-6E8A-4147-A177-3AD203B41FA5}">
                      <a16:colId xmlns:a16="http://schemas.microsoft.com/office/drawing/2014/main" val="1659462105"/>
                    </a:ext>
                  </a:extLst>
                </a:gridCol>
                <a:gridCol w="2093068">
                  <a:extLst>
                    <a:ext uri="{9D8B030D-6E8A-4147-A177-3AD203B41FA5}">
                      <a16:colId xmlns:a16="http://schemas.microsoft.com/office/drawing/2014/main" val="1922753219"/>
                    </a:ext>
                  </a:extLst>
                </a:gridCol>
              </a:tblGrid>
              <a:tr h="246975">
                <a:tc>
                  <a:txBody>
                    <a:bodyPr/>
                    <a:lstStyle/>
                    <a:p>
                      <a:r>
                        <a:rPr lang="it-IT" dirty="0"/>
                        <a:t>Asse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Significato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Colonne tipiche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Sinonimi comuni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055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 dirty="0" err="1"/>
                        <a:t>Valid</a:t>
                      </a:r>
                      <a:r>
                        <a:rPr lang="it-IT" b="1" dirty="0"/>
                        <a:t>-time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Quando il dato è (o era) “vero” nel dominio applicativo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VALID_FROM, VALID_TO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“</a:t>
                      </a:r>
                      <a:r>
                        <a:rPr lang="it-IT" dirty="0" err="1"/>
                        <a:t>application</a:t>
                      </a:r>
                      <a:r>
                        <a:rPr lang="it-IT" dirty="0"/>
                        <a:t> time”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407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b="1" dirty="0"/>
                        <a:t>Transaction-time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Quando il dato è stato fisicamente scritto nel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SYS_START, SYS_END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“system time”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6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0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D9BC0-651F-1A0E-CF18-7DFAF03E8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D8BBF5-4AFC-8721-FF37-8E8B53B0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Tabelle temporali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DD389D-3E4F-C0C6-B2F7-0D6FD0587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b="1" dirty="0"/>
              <a:t>Coerenza ACID</a:t>
            </a:r>
            <a:r>
              <a:rPr lang="it-IT" dirty="0"/>
              <a:t>: il salvataggio della riga attuale e della versione storica avviene nella stessa transazione.</a:t>
            </a:r>
          </a:p>
          <a:p>
            <a:r>
              <a:rPr lang="it-IT" b="1" dirty="0"/>
              <a:t>Integrità temporale</a:t>
            </a:r>
            <a:r>
              <a:rPr lang="it-IT" dirty="0"/>
              <a:t>: il motore impedisce sovrapposizioni nei periodi.</a:t>
            </a:r>
          </a:p>
          <a:p>
            <a:r>
              <a:rPr lang="it-IT" b="1" dirty="0" err="1"/>
              <a:t>Indicizzabilità</a:t>
            </a:r>
            <a:r>
              <a:rPr lang="it-IT" dirty="0"/>
              <a:t>: è possibile indicizzare colonne normali e quelle di periodo.</a:t>
            </a:r>
          </a:p>
          <a:p>
            <a:r>
              <a:rPr lang="it-IT" b="1" dirty="0"/>
              <a:t>Gestione del </a:t>
            </a:r>
            <a:r>
              <a:rPr lang="it-IT" b="1" dirty="0" err="1"/>
              <a:t>retention</a:t>
            </a:r>
            <a:r>
              <a:rPr lang="it-IT" dirty="0"/>
              <a:t>: policy per troncare automaticamente la history</a:t>
            </a:r>
          </a:p>
          <a:p>
            <a:r>
              <a:rPr lang="it-IT" b="1" dirty="0"/>
              <a:t>Compatibilità con replica e CDC</a:t>
            </a:r>
            <a:r>
              <a:rPr lang="it-IT" dirty="0"/>
              <a:t>: le versioni storiche viaggiano con la tabella principale.</a:t>
            </a:r>
          </a:p>
          <a:p>
            <a:r>
              <a:rPr lang="it-IT" b="1" dirty="0"/>
              <a:t>Limiti</a:t>
            </a:r>
            <a:r>
              <a:rPr lang="it-IT" dirty="0"/>
              <a:t>: – niente TRUNCATE; – alcune opzioni di ALTER TABLE richiedono la disattivazione temporanea del </a:t>
            </a:r>
            <a:r>
              <a:rPr lang="it-IT" dirty="0" err="1"/>
              <a:t>versioning</a:t>
            </a:r>
            <a:r>
              <a:rPr lang="it-IT" dirty="0"/>
              <a:t>; – attenzione allo spazio su disco (la history può crescere rapidamente).</a:t>
            </a:r>
          </a:p>
        </p:txBody>
      </p:sp>
    </p:spTree>
    <p:extLst>
      <p:ext uri="{BB962C8B-B14F-4D97-AF65-F5344CB8AC3E}">
        <p14:creationId xmlns:p14="http://schemas.microsoft.com/office/powerpoint/2010/main" val="189380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9197B-AE68-F4BE-F967-6F06DCD1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 di utilizzo tipici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5FEFEFD-3BFB-B0DD-F9F1-540EE37F3F6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43773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861619">
                  <a:extLst>
                    <a:ext uri="{9D8B030D-6E8A-4147-A177-3AD203B41FA5}">
                      <a16:colId xmlns:a16="http://schemas.microsoft.com/office/drawing/2014/main" val="1261119075"/>
                    </a:ext>
                  </a:extLst>
                </a:gridCol>
                <a:gridCol w="6653981">
                  <a:extLst>
                    <a:ext uri="{9D8B030D-6E8A-4147-A177-3AD203B41FA5}">
                      <a16:colId xmlns:a16="http://schemas.microsoft.com/office/drawing/2014/main" val="1959193474"/>
                    </a:ext>
                  </a:extLst>
                </a:gridCol>
              </a:tblGrid>
              <a:tr h="455153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Scenario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Perché le tabelle temporali sono utili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1516268098"/>
                  </a:ext>
                </a:extLst>
              </a:tr>
              <a:tr h="796517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Raleway" pitchFamily="2" charset="77"/>
                        </a:rPr>
                        <a:t>Audit e tracciabilità SOX/GDPR</a:t>
                      </a:r>
                      <a:endParaRPr lang="it-IT" sz="2000" dirty="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Log automatico di chi ha cambiato cosa e quando, senza codice extra.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3990235416"/>
                  </a:ext>
                </a:extLst>
              </a:tr>
              <a:tr h="796517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Raleway" pitchFamily="2" charset="77"/>
                        </a:rPr>
                        <a:t>Ricostruzione di report retrospettivi</a:t>
                      </a:r>
                      <a:endParaRPr lang="it-IT" sz="2000" dirty="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Ricreare il bilancio “come appariva il 31 dicembre” anche dopo correzioni successive.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291821426"/>
                  </a:ext>
                </a:extLst>
              </a:tr>
              <a:tr h="796517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Raleway" pitchFamily="2" charset="77"/>
                        </a:rPr>
                        <a:t>Slowly Changing Dimension (SCD Tipo 2)</a:t>
                      </a:r>
                      <a:endParaRPr lang="it-IT" sz="200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Nei data-</a:t>
                      </a:r>
                      <a:r>
                        <a:rPr lang="it-IT" sz="2000" dirty="0" err="1">
                          <a:latin typeface="Raleway" pitchFamily="2" charset="77"/>
                        </a:rPr>
                        <a:t>warehouse</a:t>
                      </a:r>
                      <a:r>
                        <a:rPr lang="it-IT" sz="2000" dirty="0">
                          <a:latin typeface="Raleway" pitchFamily="2" charset="77"/>
                        </a:rPr>
                        <a:t> basta una sola tabella per tenere versioni storiche dei master data.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218139818"/>
                  </a:ext>
                </a:extLst>
              </a:tr>
              <a:tr h="455153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Raleway" pitchFamily="2" charset="77"/>
                        </a:rPr>
                        <a:t>Debug di incidenti</a:t>
                      </a:r>
                      <a:endParaRPr lang="it-IT" sz="200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“Il valore era giusto ieri?” – basta una query AS OF.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2992474173"/>
                  </a:ext>
                </a:extLst>
              </a:tr>
              <a:tr h="1137882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Raleway" pitchFamily="2" charset="77"/>
                        </a:rPr>
                        <a:t>Analisi bitemporale</a:t>
                      </a:r>
                      <a:endParaRPr lang="it-IT" sz="200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Studiare discrepanze fra “quando il fatto è avvenuto” e “quando è stato registrato” (es. ritardi di back-office).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4734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7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2B275-F6BB-57E2-1D1E-9CEBFDF1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59D40-9EB7-2DC7-84E3-77B1AD9E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 di utilizzo tipici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D2FB120-E5AD-A3E5-0E93-DCF01ED94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30406"/>
              </p:ext>
            </p:extLst>
          </p:nvPr>
        </p:nvGraphicFramePr>
        <p:xfrm>
          <a:off x="838200" y="1690688"/>
          <a:ext cx="10515600" cy="332925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861619">
                  <a:extLst>
                    <a:ext uri="{9D8B030D-6E8A-4147-A177-3AD203B41FA5}">
                      <a16:colId xmlns:a16="http://schemas.microsoft.com/office/drawing/2014/main" val="1261119075"/>
                    </a:ext>
                  </a:extLst>
                </a:gridCol>
                <a:gridCol w="6653981">
                  <a:extLst>
                    <a:ext uri="{9D8B030D-6E8A-4147-A177-3AD203B41FA5}">
                      <a16:colId xmlns:a16="http://schemas.microsoft.com/office/drawing/2014/main" val="1959193474"/>
                    </a:ext>
                  </a:extLst>
                </a:gridCol>
              </a:tblGrid>
              <a:tr h="416157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Scenario</a:t>
                      </a: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>
                          <a:latin typeface="Raleway" pitchFamily="2" charset="77"/>
                        </a:rPr>
                        <a:t>Perché le tabelle temporali sono utili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1516268098"/>
                  </a:ext>
                </a:extLst>
              </a:tr>
              <a:tr h="728274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Raleway" pitchFamily="2" charset="77"/>
                        </a:rPr>
                        <a:t>Ricalcoli fiscali o assicurativi</a:t>
                      </a:r>
                      <a:endParaRPr lang="it-IT" sz="2000" dirty="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Norme o tariffe retroattive: applico la versione del dato valida in quel periodo.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1903827628"/>
                  </a:ext>
                </a:extLst>
              </a:tr>
              <a:tr h="728274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Raleway" pitchFamily="2" charset="77"/>
                        </a:rPr>
                        <a:t>Machine Learning basato su serie storiche</a:t>
                      </a:r>
                      <a:endParaRPr lang="it-IT" sz="2000" dirty="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Estraggo dataset al volo per qualsiasi finestra temporale senza snapshot manuali.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2786491977"/>
                  </a:ext>
                </a:extLst>
              </a:tr>
              <a:tr h="728274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Raleway" pitchFamily="2" charset="77"/>
                        </a:rPr>
                        <a:t>Simulazioni “what-if”</a:t>
                      </a:r>
                      <a:endParaRPr lang="it-IT" sz="200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>
                          <a:latin typeface="Raleway" pitchFamily="2" charset="77"/>
                        </a:rPr>
                        <a:t>Copio una versione storica in ambiente di test per stress-test o migrazioni.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569118633"/>
                  </a:ext>
                </a:extLst>
              </a:tr>
              <a:tr h="728274">
                <a:tc>
                  <a:txBody>
                    <a:bodyPr/>
                    <a:lstStyle/>
                    <a:p>
                      <a:r>
                        <a:rPr lang="it-IT" sz="2000" b="1">
                          <a:latin typeface="Raleway" pitchFamily="2" charset="77"/>
                        </a:rPr>
                        <a:t>Event sourcing light</a:t>
                      </a:r>
                      <a:endParaRPr lang="it-IT" sz="2000">
                        <a:latin typeface="Raleway" pitchFamily="2" charset="77"/>
                      </a:endParaRPr>
                    </a:p>
                  </a:txBody>
                  <a:tcPr marL="56511" marR="56511" marT="28255" marB="28255" anchor="ctr"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Raleway" pitchFamily="2" charset="77"/>
                        </a:rPr>
                        <a:t>In sistemi OLTP tradizionali posso </a:t>
                      </a:r>
                      <a:r>
                        <a:rPr lang="it-IT" sz="2000" dirty="0" err="1">
                          <a:latin typeface="Raleway" pitchFamily="2" charset="77"/>
                        </a:rPr>
                        <a:t>ri</a:t>
                      </a:r>
                      <a:r>
                        <a:rPr lang="it-IT" sz="2000" dirty="0">
                          <a:latin typeface="Raleway" pitchFamily="2" charset="77"/>
                        </a:rPr>
                        <a:t>-creare l’evento (</a:t>
                      </a:r>
                      <a:r>
                        <a:rPr lang="it-IT" sz="2000" dirty="0" err="1">
                          <a:latin typeface="Raleway" pitchFamily="2" charset="77"/>
                        </a:rPr>
                        <a:t>insert</a:t>
                      </a:r>
                      <a:r>
                        <a:rPr lang="it-IT" sz="2000" dirty="0">
                          <a:latin typeface="Raleway" pitchFamily="2" charset="77"/>
                        </a:rPr>
                        <a:t>/update/delete) dal diff fra versioni.</a:t>
                      </a:r>
                    </a:p>
                  </a:txBody>
                  <a:tcPr marL="56511" marR="56511" marT="28255" marB="28255" anchor="ctr"/>
                </a:tc>
                <a:extLst>
                  <a:ext uri="{0D108BD9-81ED-4DB2-BD59-A6C34878D82A}">
                    <a16:rowId xmlns:a16="http://schemas.microsoft.com/office/drawing/2014/main" val="1254268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02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334BF-F2CC-8A51-8DB6-F7DB81533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luce, notte&#10;&#10;Il contenuto generato dall'IA potrebbe non essere corretto.">
            <a:extLst>
              <a:ext uri="{FF2B5EF4-FFF2-40B4-BE49-F238E27FC236}">
                <a16:creationId xmlns:a16="http://schemas.microsoft.com/office/drawing/2014/main" id="{9861C00D-4F0D-62FA-2A33-1F71248F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72" r="24198" b="1"/>
          <a:stretch>
            <a:fillRect/>
          </a:stretch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82917AD-1EEE-38BC-6857-1BE61F34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1"/>
            <a:ext cx="4778387" cy="6208475"/>
          </a:xfrm>
        </p:spPr>
        <p:txBody>
          <a:bodyPr anchor="ctr">
            <a:normAutofit/>
          </a:bodyPr>
          <a:lstStyle/>
          <a:p>
            <a:r>
              <a:rPr lang="it-IT" sz="4000" dirty="0" err="1"/>
              <a:t>PostgreSQL</a:t>
            </a:r>
            <a:r>
              <a:rPr lang="it-IT" sz="4000" dirty="0"/>
              <a:t> e i dati temporali</a:t>
            </a:r>
          </a:p>
        </p:txBody>
      </p:sp>
    </p:spTree>
    <p:extLst>
      <p:ext uri="{BB962C8B-B14F-4D97-AF65-F5344CB8AC3E}">
        <p14:creationId xmlns:p14="http://schemas.microsoft.com/office/powerpoint/2010/main" val="501466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1254</Words>
  <Application>Microsoft Macintosh PowerPoint</Application>
  <PresentationFormat>Widescreen</PresentationFormat>
  <Paragraphs>191</Paragraphs>
  <Slides>27</Slides>
  <Notes>3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5" baseType="lpstr">
      <vt:lpstr>Airlock</vt:lpstr>
      <vt:lpstr>Arial</vt:lpstr>
      <vt:lpstr>Calibri</vt:lpstr>
      <vt:lpstr>Calibri Light</vt:lpstr>
      <vt:lpstr>Raleway</vt:lpstr>
      <vt:lpstr>Segoe Pro Display</vt:lpstr>
      <vt:lpstr>Wingdings</vt:lpstr>
      <vt:lpstr>Tema di Office</vt:lpstr>
      <vt:lpstr>Temporal Data in Azure PostgreSQL</vt:lpstr>
      <vt:lpstr>Sponsors &amp; Organizers</vt:lpstr>
      <vt:lpstr>Chi è Danilo Dominici</vt:lpstr>
      <vt:lpstr>Tabelle temporali</vt:lpstr>
      <vt:lpstr>Tabelle temporali</vt:lpstr>
      <vt:lpstr>Tabelle temporali</vt:lpstr>
      <vt:lpstr>Scenari di utilizzo tipici</vt:lpstr>
      <vt:lpstr>Scenari di utilizzo tipici</vt:lpstr>
      <vt:lpstr>PostgreSQL e i dati temporali</vt:lpstr>
      <vt:lpstr>PostgreSQL standard: cosa c’è</vt:lpstr>
      <vt:lpstr>PostgreSQL standard: cosa manca</vt:lpstr>
      <vt:lpstr>Demo</vt:lpstr>
      <vt:lpstr>Le estensioni per i dati temporali</vt:lpstr>
      <vt:lpstr>Le principali estensioni per i dati temporali</vt:lpstr>
      <vt:lpstr>Le principali estensioni per i dati temporali</vt:lpstr>
      <vt:lpstr>temporal_tables</vt:lpstr>
      <vt:lpstr>periods</vt:lpstr>
      <vt:lpstr>temporal_tables_plpgsql</vt:lpstr>
      <vt:lpstr>table_version</vt:lpstr>
      <vt:lpstr>pgmemento</vt:lpstr>
      <vt:lpstr>pg_bitemporal</vt:lpstr>
      <vt:lpstr>Demo</vt:lpstr>
      <vt:lpstr>Considerazioni finali</vt:lpstr>
      <vt:lpstr>Resources</vt:lpstr>
      <vt:lpstr>Resources</vt:lpstr>
      <vt:lpstr>Domande ?</vt:lpstr>
      <vt:lpstr>Grazie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Danilo Dominici</cp:lastModifiedBy>
  <cp:revision>40</cp:revision>
  <dcterms:created xsi:type="dcterms:W3CDTF">2019-02-08T06:58:32Z</dcterms:created>
  <dcterms:modified xsi:type="dcterms:W3CDTF">2025-06-12T16:55:57Z</dcterms:modified>
</cp:coreProperties>
</file>